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3"/>
    <p:restoredTop sz="90164"/>
  </p:normalViewPr>
  <p:slideViewPr>
    <p:cSldViewPr snapToGrid="0" snapToObjects="1">
      <p:cViewPr>
        <p:scale>
          <a:sx n="80" d="100"/>
          <a:sy n="80" d="100"/>
        </p:scale>
        <p:origin x="143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6FE1-F8FE-5044-883C-2906125C5ECE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CE41B-1B1D-484D-9F83-107103B30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Containerized. Each part (applications, processes, </a:t>
            </a:r>
            <a:r>
              <a:rPr lang="en-US" dirty="0" err="1"/>
              <a:t>etc</a:t>
            </a:r>
            <a:r>
              <a:rPr lang="en-US" dirty="0"/>
              <a:t>) is packaged in its own container. This facilitates reproducibility, transparency, and resource isolation.</a:t>
            </a:r>
          </a:p>
          <a:p>
            <a:endParaRPr lang="en-US" dirty="0"/>
          </a:p>
          <a:p>
            <a:r>
              <a:rPr lang="en-US" dirty="0"/>
              <a:t>Dynamically orchestrated. Containers are actively scheduled and managed to optimize resource utilization.</a:t>
            </a:r>
          </a:p>
          <a:p>
            <a:endParaRPr lang="en-US" dirty="0"/>
          </a:p>
          <a:p>
            <a:r>
              <a:rPr lang="en-US" dirty="0"/>
              <a:t>Microservices oriented. Applications are segmented into microservices. This significantly increases the overall agility and maintainability of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CE41B-1B1D-484D-9F83-107103B305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1929183"/>
            <a:ext cx="8382001" cy="23876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8" y="4359647"/>
            <a:ext cx="8382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1929183"/>
            <a:ext cx="8382001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598" y="4359647"/>
            <a:ext cx="838200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7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1BCC-5215-1A43-8D2A-E2E62EEB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6135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A493-1B90-1544-B6DE-A2EE24064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5"/>
            <a:ext cx="10515600" cy="4351338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EC93-1C8C-D444-BE35-F28052F6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D692-1F21-9B47-A04C-295FA44F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1C6C-45B4-0D47-93AA-8B67C16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1BCC-5215-1A43-8D2A-E2E62EEB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A493-1B90-1544-B6DE-A2EE24064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5"/>
            <a:ext cx="10515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0EC93-1C8C-D444-BE35-F28052F6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CD692-1F21-9B47-A04C-295FA44F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1C6C-45B4-0D47-93AA-8B67C16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1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porta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674" y="1236663"/>
            <a:ext cx="8176653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674" y="3667127"/>
            <a:ext cx="817665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AE3D8-5270-574F-9B64-053E8D97236A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687AA-15FF-A041-A855-44794A828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6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porta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BC5C-56A5-014A-9B4A-4AA1F4CC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674" y="1236663"/>
            <a:ext cx="8176653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F83EC-CA45-7D44-8B07-E5E2A4C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674" y="3667127"/>
            <a:ext cx="817665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617F-DF52-6540-8F31-6D3C4722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85CB-9054-F744-9E6F-AC555DCA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9940A-9145-F34F-AA9F-199F4EEF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1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E6BE9-ACD5-1C40-BD43-934CF37E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285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EEC29-CACF-D646-A33D-9D597CACD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14827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17380-B4ED-A844-825F-33C053F6B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B3AAE3D8-5270-574F-9B64-053E8D97236A}" type="datetimeFigureOut">
              <a:rPr lang="en-US" smtClean="0"/>
              <a:pPr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3557A-B387-4D4E-84EB-A264F3F10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C0A4-764A-B74D-8B11-8EA514D62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993687AA-15FF-A041-A855-44794A828B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2" r:id="rId4"/>
    <p:sldLayoutId id="2147483653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roduct Sans" panose="020B0403030502040203" pitchFamily="34" charset="0"/>
          <a:ea typeface="Helvetica Neue Medium" panose="02000503000000020004" pitchFamily="2" charset="0"/>
          <a:cs typeface="Helvetica Neue Medium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34C-6438-D945-A031-D5B050B86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Cloud Native Computing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D4943E-4FF0-A94D-9BB7-F71330D2D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Docker, Kubernetes, and Scalability</a:t>
            </a:r>
          </a:p>
          <a:p>
            <a:endParaRPr lang="en-US" dirty="0"/>
          </a:p>
          <a:p>
            <a:r>
              <a:rPr lang="en-US" dirty="0"/>
              <a:t>Connor Boyle</a:t>
            </a:r>
          </a:p>
        </p:txBody>
      </p:sp>
    </p:spTree>
    <p:extLst>
      <p:ext uri="{BB962C8B-B14F-4D97-AF65-F5344CB8AC3E}">
        <p14:creationId xmlns:p14="http://schemas.microsoft.com/office/powerpoint/2010/main" val="29724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690678" cy="1325563"/>
          </a:xfrm>
        </p:spPr>
        <p:txBody>
          <a:bodyPr/>
          <a:lstStyle/>
          <a:p>
            <a:r>
              <a:rPr lang="en-US" dirty="0"/>
              <a:t>Problem 4: We can’t manage the cluster!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665CD-863C-C742-BD94-DFAD95586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04" y="2112543"/>
            <a:ext cx="7254291" cy="37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4: Container Orchestration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566B5-01C9-B742-913C-88A92C04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58" y="1764628"/>
            <a:ext cx="6937542" cy="486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50151-005B-BA48-ABEB-EAAE1C7F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35" y="2256131"/>
            <a:ext cx="4584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8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2498-5CD2-CF49-ABEB-48D797306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Computing Foundation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AFB1C-C2C6-BD49-B69D-4C59F54E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79" y="1482724"/>
            <a:ext cx="10515600" cy="5019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CN applications use an open-source software stack:</a:t>
            </a:r>
          </a:p>
          <a:p>
            <a:pPr lvl="1"/>
            <a:r>
              <a:rPr lang="en-US" dirty="0"/>
              <a:t>Containerized</a:t>
            </a:r>
          </a:p>
          <a:p>
            <a:pPr lvl="1"/>
            <a:r>
              <a:rPr lang="en-US" dirty="0"/>
              <a:t>Dynamically orchestrated</a:t>
            </a:r>
          </a:p>
          <a:p>
            <a:pPr lvl="1"/>
            <a:r>
              <a:rPr lang="en-US" dirty="0"/>
              <a:t>Microservices-oriented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Modern companies </a:t>
            </a:r>
            <a:r>
              <a:rPr lang="en-US" b="1" dirty="0"/>
              <a:t>need</a:t>
            </a:r>
            <a:r>
              <a:rPr lang="en-US" dirty="0"/>
              <a:t> cloud native computing:</a:t>
            </a:r>
          </a:p>
          <a:p>
            <a:pPr lvl="1"/>
            <a:r>
              <a:rPr lang="en-US" dirty="0"/>
              <a:t>allows IT and software to move faster</a:t>
            </a:r>
          </a:p>
          <a:p>
            <a:pPr lvl="1"/>
            <a:r>
              <a:rPr lang="en-US" dirty="0"/>
              <a:t>enables companies to create software in-house</a:t>
            </a:r>
          </a:p>
          <a:p>
            <a:pPr lvl="1"/>
            <a:r>
              <a:rPr lang="en-US" dirty="0"/>
              <a:t>keep up with competitors and deliver better services</a:t>
            </a:r>
          </a:p>
          <a:p>
            <a:pPr lvl="1"/>
            <a:r>
              <a:rPr lang="en-US" dirty="0"/>
              <a:t>enables cloud portability without vendor lock-in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8AAD2-35D3-E54B-B45E-7992E3F6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40" y="2199529"/>
            <a:ext cx="6016385" cy="10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8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99646-55CA-4A41-8CFE-111A0E04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Kubernetes runs on all popular cloud providers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9D9EB-09EA-D74A-A176-311AD2EF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6" y="4347410"/>
            <a:ext cx="3412192" cy="2108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F5441-CDBE-FA43-918E-E6307BF4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78" y="4682622"/>
            <a:ext cx="3834063" cy="1437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46D72-3DEC-6145-AFE9-18EA001DC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732" y="4490450"/>
            <a:ext cx="3188703" cy="182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85F97-5B0B-E743-9C08-EF781C05E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0" y="1454155"/>
            <a:ext cx="3110497" cy="2636598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52C93618-5627-A54D-9ADF-88137364B67B}"/>
              </a:ext>
            </a:extLst>
          </p:cNvPr>
          <p:cNvSpPr/>
          <p:nvPr/>
        </p:nvSpPr>
        <p:spPr>
          <a:xfrm flipH="1">
            <a:off x="2503404" y="2390290"/>
            <a:ext cx="3819692" cy="3400926"/>
          </a:xfrm>
          <a:prstGeom prst="arc">
            <a:avLst/>
          </a:prstGeom>
          <a:ln w="47625" cap="rnd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FCCA0C0-7D08-8B48-A064-C485D6A2D918}"/>
              </a:ext>
            </a:extLst>
          </p:cNvPr>
          <p:cNvSpPr/>
          <p:nvPr/>
        </p:nvSpPr>
        <p:spPr>
          <a:xfrm>
            <a:off x="5661691" y="2288344"/>
            <a:ext cx="3819692" cy="3400926"/>
          </a:xfrm>
          <a:prstGeom prst="arc">
            <a:avLst/>
          </a:prstGeom>
          <a:ln w="476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EF66BB-0F1A-3846-AD26-B14557AB49A4}"/>
              </a:ext>
            </a:extLst>
          </p:cNvPr>
          <p:cNvCxnSpPr/>
          <p:nvPr/>
        </p:nvCxnSpPr>
        <p:spPr>
          <a:xfrm>
            <a:off x="6096000" y="4347410"/>
            <a:ext cx="0" cy="335212"/>
          </a:xfrm>
          <a:prstGeom prst="straightConnector1">
            <a:avLst/>
          </a:prstGeom>
          <a:ln w="47625" cap="rnd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9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0285-C143-884B-A65B-6D39A3B3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4538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F6A2-65FC-1249-AAA8-170ABE61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people to develop CN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8DBB-D427-1142-B2ED-F9C6445B6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</a:p>
          <a:p>
            <a:r>
              <a:rPr lang="en-US" dirty="0"/>
              <a:t>Software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10480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66B617-883E-1248-8721-48E0EB9F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7D9E03-974F-DB4E-8304-73B57293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“The Cloud” / “cloud native computing”?</a:t>
            </a:r>
          </a:p>
          <a:p>
            <a:r>
              <a:rPr lang="en-US" dirty="0"/>
              <a:t>How are cloud native apps different from other apps?</a:t>
            </a:r>
          </a:p>
          <a:p>
            <a:r>
              <a:rPr lang="en-US" dirty="0"/>
              <a:t>Which technologies support cloud native computing?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Many companies are becoming software companies, even if they aren’t in the software business. Why?</a:t>
            </a:r>
          </a:p>
        </p:txBody>
      </p:sp>
    </p:spTree>
    <p:extLst>
      <p:ext uri="{BB962C8B-B14F-4D97-AF65-F5344CB8AC3E}">
        <p14:creationId xmlns:p14="http://schemas.microsoft.com/office/powerpoint/2010/main" val="184652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D792-CB5A-F740-8D4F-426F4BCA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is more than a storage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9114-7A8B-C344-A964-CF9F5983C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Remote internet services vs. local applications</a:t>
            </a:r>
          </a:p>
          <a:p>
            <a:pPr lvl="1"/>
            <a:r>
              <a:rPr lang="en-US" dirty="0"/>
              <a:t>Google Drive / Dropbox</a:t>
            </a:r>
          </a:p>
          <a:p>
            <a:pPr lvl="1"/>
            <a:r>
              <a:rPr lang="en-US" dirty="0"/>
              <a:t>Office 365</a:t>
            </a:r>
          </a:p>
          <a:p>
            <a:pPr lvl="1"/>
            <a:r>
              <a:rPr lang="en-US" dirty="0"/>
              <a:t>Adobe Creative Cloud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SaaS – Software as a Service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3AA36-E9DC-C242-83A2-20D99D63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63" y="2401178"/>
            <a:ext cx="5910532" cy="34328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319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Dependency on Server OS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C63DEFE8-CC1D-F24B-BBCD-735DDF16C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434" y="1799595"/>
            <a:ext cx="6350000" cy="2730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DC1B00-5558-764D-9B77-956D0707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60" y="4875535"/>
            <a:ext cx="1270000" cy="127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9EA9AC-7F73-F447-8092-2D5B43DB5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14" y="48755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1: Virtualization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85680-A0D4-824D-B5D9-3EB8F8BC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60" y="1454155"/>
            <a:ext cx="8495030" cy="5067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39075-BF36-8745-B7A8-B35637A4B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6" y="3230880"/>
            <a:ext cx="2026920" cy="2026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CF6CE-D1C0-7C49-B4E9-2BC553629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9750" r="93000">
                        <a14:foregroundMark x1="26750" y1="71500" x2="27500" y2="72250"/>
                        <a14:foregroundMark x1="18250" y1="69750" x2="36750" y2="74750"/>
                        <a14:foregroundMark x1="36750" y1="74750" x2="18500" y2="69250"/>
                        <a14:foregroundMark x1="18500" y1="69250" x2="29750" y2="69000"/>
                        <a14:foregroundMark x1="36250" y1="60500" x2="37000" y2="59750"/>
                        <a14:foregroundMark x1="89000" y1="41000" x2="89750" y2="45500"/>
                        <a14:foregroundMark x1="91750" y1="43750" x2="93000" y2="42500"/>
                        <a14:foregroundMark x1="9750" y1="54000" x2="10250" y2="4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1989" y="2967789"/>
            <a:ext cx="2290011" cy="22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2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We need more resources!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CCDC2-7460-2843-A71B-79F4A882C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541" y="2913245"/>
            <a:ext cx="2042026" cy="204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BC8B3-193A-6E4A-B04C-A24D5F2DD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9"/>
          <a:stretch/>
        </p:blipFill>
        <p:spPr>
          <a:xfrm flipH="1">
            <a:off x="224586" y="3052010"/>
            <a:ext cx="3689685" cy="2188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9E24C0-F63F-2C44-B962-F3FF24BB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536" y="2028656"/>
            <a:ext cx="6352005" cy="38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2: Vertical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B7751-2EFD-5C4B-BE8D-6DD4CD6F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2" b="4246"/>
          <a:stretch/>
        </p:blipFill>
        <p:spPr>
          <a:xfrm>
            <a:off x="2162390" y="1876926"/>
            <a:ext cx="7815799" cy="40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3: Vertical Scaling doesn’t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AF9F8-D6BB-8A4E-B973-2E6798E63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82" b="4246"/>
          <a:stretch/>
        </p:blipFill>
        <p:spPr>
          <a:xfrm>
            <a:off x="602963" y="2807368"/>
            <a:ext cx="3751582" cy="19250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FFD342-A809-2142-A149-0934E68158C8}"/>
              </a:ext>
            </a:extLst>
          </p:cNvPr>
          <p:cNvCxnSpPr/>
          <p:nvPr/>
        </p:nvCxnSpPr>
        <p:spPr>
          <a:xfrm flipV="1">
            <a:off x="4668251" y="2727158"/>
            <a:ext cx="2245895" cy="1042737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FD5CEB-F2B0-1242-B5DF-E3178067C2AE}"/>
              </a:ext>
            </a:extLst>
          </p:cNvPr>
          <p:cNvCxnSpPr>
            <a:cxnSpLocks/>
          </p:cNvCxnSpPr>
          <p:nvPr/>
        </p:nvCxnSpPr>
        <p:spPr>
          <a:xfrm>
            <a:off x="4668251" y="3769895"/>
            <a:ext cx="2245895" cy="0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3824682-CD38-BA47-B747-6589B8FB97C1}"/>
              </a:ext>
            </a:extLst>
          </p:cNvPr>
          <p:cNvSpPr txBox="1"/>
          <p:nvPr/>
        </p:nvSpPr>
        <p:spPr>
          <a:xfrm>
            <a:off x="7507704" y="2454442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down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6AD86-61BA-BB46-92E0-7FA6C405EA58}"/>
              </a:ext>
            </a:extLst>
          </p:cNvPr>
          <p:cNvSpPr txBox="1"/>
          <p:nvPr/>
        </p:nvSpPr>
        <p:spPr>
          <a:xfrm>
            <a:off x="7507704" y="3430666"/>
            <a:ext cx="434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maximum capacity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EA44A-E64C-2D43-8E08-F864624DBA4A}"/>
              </a:ext>
            </a:extLst>
          </p:cNvPr>
          <p:cNvSpPr txBox="1"/>
          <p:nvPr/>
        </p:nvSpPr>
        <p:spPr>
          <a:xfrm>
            <a:off x="7507703" y="4409255"/>
            <a:ext cx="385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expensive!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AEDF88-E498-E54F-A414-0CE7FED7693E}"/>
              </a:ext>
            </a:extLst>
          </p:cNvPr>
          <p:cNvCxnSpPr>
            <a:cxnSpLocks/>
          </p:cNvCxnSpPr>
          <p:nvPr/>
        </p:nvCxnSpPr>
        <p:spPr>
          <a:xfrm>
            <a:off x="4668251" y="3769894"/>
            <a:ext cx="2245895" cy="1042738"/>
          </a:xfrm>
          <a:prstGeom prst="straightConnector1">
            <a:avLst/>
          </a:prstGeom>
          <a:ln w="1111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737E-C873-F14F-A927-C4555B11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54" y="128592"/>
            <a:ext cx="10515600" cy="1325563"/>
          </a:xfrm>
        </p:spPr>
        <p:txBody>
          <a:bodyPr/>
          <a:lstStyle/>
          <a:p>
            <a:r>
              <a:rPr lang="en-US" dirty="0"/>
              <a:t>Solution 3: Horizontal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769E8-56AD-0C43-AB6B-DB3FBFB25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32"/>
          <a:stretch/>
        </p:blipFill>
        <p:spPr>
          <a:xfrm>
            <a:off x="1422921" y="2245895"/>
            <a:ext cx="9310633" cy="413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85106"/>
      </p:ext>
    </p:extLst>
  </p:cSld>
  <p:clrMapOvr>
    <a:masterClrMapping/>
  </p:clrMapOvr>
</p:sld>
</file>

<file path=ppt/theme/theme1.xml><?xml version="1.0" encoding="utf-8"?>
<a:theme xmlns:a="http://schemas.openxmlformats.org/drawingml/2006/main" name="Cool Code Consortiu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olCodeConsortiumMaster" id="{FE729946-1F62-424D-8430-4E1335A561E9}" vid="{4DA10623-9616-B941-A31E-C217EAFC7C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218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 Neue Medium</vt:lpstr>
      <vt:lpstr>Product Sans</vt:lpstr>
      <vt:lpstr>Roboto</vt:lpstr>
      <vt:lpstr>Cool Code Consortium</vt:lpstr>
      <vt:lpstr>Introduction to  Cloud Native Computing</vt:lpstr>
      <vt:lpstr>Motivating questions</vt:lpstr>
      <vt:lpstr>The Cloud is more than a storage platform</vt:lpstr>
      <vt:lpstr>Problem 1: Dependency on Server OS</vt:lpstr>
      <vt:lpstr>Solution 1: Virtualization</vt:lpstr>
      <vt:lpstr>Problem 2: We need more resources!</vt:lpstr>
      <vt:lpstr>Solution 2: Vertical Scaling</vt:lpstr>
      <vt:lpstr>Problem 3: Vertical Scaling doesn’t work</vt:lpstr>
      <vt:lpstr>Solution 3: Horizontal Scaling</vt:lpstr>
      <vt:lpstr>Problem 4: We can’t manage the cluster!</vt:lpstr>
      <vt:lpstr>Solution 4: Container Orchestration</vt:lpstr>
      <vt:lpstr>Cloud Native Computing Foundation  </vt:lpstr>
      <vt:lpstr>Kubernetes runs on all popular cloud providers</vt:lpstr>
      <vt:lpstr>Demo</vt:lpstr>
      <vt:lpstr>What drives people to develop CN apps?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Boyle, Connor James</dc:creator>
  <cp:lastModifiedBy>Boyle, Connor James</cp:lastModifiedBy>
  <cp:revision>25</cp:revision>
  <cp:lastPrinted>2018-06-07T01:52:09Z</cp:lastPrinted>
  <dcterms:created xsi:type="dcterms:W3CDTF">2018-06-06T23:16:59Z</dcterms:created>
  <dcterms:modified xsi:type="dcterms:W3CDTF">2018-06-07T05:39:19Z</dcterms:modified>
</cp:coreProperties>
</file>